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95" r:id="rId3"/>
    <p:sldId id="300" r:id="rId4"/>
    <p:sldId id="299" r:id="rId5"/>
    <p:sldId id="302" r:id="rId6"/>
    <p:sldId id="293" r:id="rId7"/>
    <p:sldId id="301" r:id="rId8"/>
    <p:sldId id="296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7000" r="38125" b="21000"/>
          <a:stretch>
            <a:fillRect/>
          </a:stretch>
        </p:blipFill>
        <p:spPr bwMode="auto">
          <a:xfrm>
            <a:off x="152400" y="1524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724400"/>
            <a:ext cx="2283634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4953000" y="3581400"/>
            <a:ext cx="3446765" cy="1752600"/>
            <a:chOff x="5181600" y="4724400"/>
            <a:chExt cx="3446765" cy="1752600"/>
          </a:xfrm>
        </p:grpSpPr>
        <p:grpSp>
          <p:nvGrpSpPr>
            <p:cNvPr id="3" name="Group 48"/>
            <p:cNvGrpSpPr/>
            <p:nvPr/>
          </p:nvGrpSpPr>
          <p:grpSpPr>
            <a:xfrm>
              <a:off x="5715000" y="4724400"/>
              <a:ext cx="2209800" cy="1752600"/>
              <a:chOff x="5029200" y="3657600"/>
              <a:chExt cx="2209800" cy="1752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029200" y="3657600"/>
                <a:ext cx="2209800" cy="1752600"/>
                <a:chOff x="2256" y="1968"/>
                <a:chExt cx="1392" cy="110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256" y="2160"/>
                  <a:ext cx="43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288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3072"/>
                  <a:ext cx="96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4724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3927475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181600" y="4825425"/>
              <a:ext cx="623889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48600" y="5105400"/>
              <a:ext cx="779765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620000" y="5410200"/>
              <a:ext cx="0" cy="444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5791200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066800" y="3048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gain of this amplifier?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+0.1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2"/>
          <p:cNvSpPr>
            <a:spLocks noChangeAspect="1"/>
          </p:cNvSpPr>
          <p:nvPr/>
        </p:nvSpPr>
        <p:spPr bwMode="auto">
          <a:xfrm>
            <a:off x="7315200" y="4572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2"/>
          <p:cNvSpPr>
            <a:spLocks noChangeAspect="1"/>
          </p:cNvSpPr>
          <p:nvPr/>
        </p:nvSpPr>
        <p:spPr bwMode="auto">
          <a:xfrm>
            <a:off x="7315200" y="5334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7239000" y="6096000"/>
            <a:ext cx="304800" cy="152400"/>
            <a:chOff x="5867400" y="6096000"/>
            <a:chExt cx="304800" cy="152400"/>
          </a:xfrm>
        </p:grpSpPr>
        <p:sp>
          <p:nvSpPr>
            <p:cNvPr id="33" name="Line 99"/>
            <p:cNvSpPr>
              <a:spLocks noChangeAspect="1" noChangeShapeType="1"/>
            </p:cNvSpPr>
            <p:nvPr/>
          </p:nvSpPr>
          <p:spPr bwMode="auto">
            <a:xfrm>
              <a:off x="5867400" y="6096000"/>
              <a:ext cx="3048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1"/>
            <p:cNvSpPr>
              <a:spLocks noChangeAspect="1" noChangeShapeType="1"/>
            </p:cNvSpPr>
            <p:nvPr/>
          </p:nvSpPr>
          <p:spPr bwMode="auto">
            <a:xfrm>
              <a:off x="5905500" y="6134100"/>
              <a:ext cx="2286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2"/>
            <p:cNvSpPr>
              <a:spLocks noChangeAspect="1" noChangeShapeType="1"/>
            </p:cNvSpPr>
            <p:nvPr/>
          </p:nvSpPr>
          <p:spPr bwMode="auto">
            <a:xfrm>
              <a:off x="5943600" y="6172200"/>
              <a:ext cx="1524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3"/>
            <p:cNvSpPr>
              <a:spLocks noChangeAspect="1" noChangeShapeType="1"/>
            </p:cNvSpPr>
            <p:nvPr/>
          </p:nvSpPr>
          <p:spPr bwMode="auto">
            <a:xfrm>
              <a:off x="5981700" y="62103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4"/>
            <p:cNvSpPr>
              <a:spLocks noChangeAspect="1" noChangeShapeType="1"/>
            </p:cNvSpPr>
            <p:nvPr/>
          </p:nvSpPr>
          <p:spPr bwMode="auto">
            <a:xfrm flipH="1">
              <a:off x="6015038" y="6248400"/>
              <a:ext cx="793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0" y="4648200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100k</a:t>
            </a:r>
            <a:endParaRPr lang="en-US" sz="32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0" y="54102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10k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4953000" y="3962400"/>
            <a:ext cx="3446765" cy="1752600"/>
            <a:chOff x="5181600" y="4724400"/>
            <a:chExt cx="3446765" cy="1752600"/>
          </a:xfrm>
        </p:grpSpPr>
        <p:grpSp>
          <p:nvGrpSpPr>
            <p:cNvPr id="3" name="Group 48"/>
            <p:cNvGrpSpPr/>
            <p:nvPr/>
          </p:nvGrpSpPr>
          <p:grpSpPr>
            <a:xfrm>
              <a:off x="5715000" y="4724400"/>
              <a:ext cx="2209800" cy="1752600"/>
              <a:chOff x="5029200" y="3657600"/>
              <a:chExt cx="2209800" cy="1752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029200" y="3657600"/>
                <a:ext cx="2209800" cy="1752600"/>
                <a:chOff x="2256" y="1968"/>
                <a:chExt cx="1392" cy="110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256" y="2160"/>
                  <a:ext cx="43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288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3072"/>
                  <a:ext cx="96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4724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3927475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181600" y="4825425"/>
              <a:ext cx="623889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48600" y="5105400"/>
              <a:ext cx="779765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620000" y="5410200"/>
              <a:ext cx="0" cy="444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5791200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066800" y="3048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the frequency dependence of this amplifier, assuming the op-amp is dominant pole compensated.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1620083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ike an RC high-pass filter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ike an RC low-pass filter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independent of frequency out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has a gain of 2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has a gain of 3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2"/>
          <p:cNvSpPr>
            <a:spLocks noChangeAspect="1"/>
          </p:cNvSpPr>
          <p:nvPr/>
        </p:nvSpPr>
        <p:spPr bwMode="auto">
          <a:xfrm>
            <a:off x="7315200" y="4953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2"/>
          <p:cNvSpPr>
            <a:spLocks noChangeAspect="1"/>
          </p:cNvSpPr>
          <p:nvPr/>
        </p:nvSpPr>
        <p:spPr bwMode="auto">
          <a:xfrm>
            <a:off x="7315200" y="5715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7239000" y="6477000"/>
            <a:ext cx="304800" cy="152400"/>
            <a:chOff x="5867400" y="6096000"/>
            <a:chExt cx="304800" cy="152400"/>
          </a:xfrm>
        </p:grpSpPr>
        <p:sp>
          <p:nvSpPr>
            <p:cNvPr id="33" name="Line 99"/>
            <p:cNvSpPr>
              <a:spLocks noChangeAspect="1" noChangeShapeType="1"/>
            </p:cNvSpPr>
            <p:nvPr/>
          </p:nvSpPr>
          <p:spPr bwMode="auto">
            <a:xfrm>
              <a:off x="5867400" y="6096000"/>
              <a:ext cx="3048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1"/>
            <p:cNvSpPr>
              <a:spLocks noChangeAspect="1" noChangeShapeType="1"/>
            </p:cNvSpPr>
            <p:nvPr/>
          </p:nvSpPr>
          <p:spPr bwMode="auto">
            <a:xfrm>
              <a:off x="5905500" y="6134100"/>
              <a:ext cx="2286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2"/>
            <p:cNvSpPr>
              <a:spLocks noChangeAspect="1" noChangeShapeType="1"/>
            </p:cNvSpPr>
            <p:nvPr/>
          </p:nvSpPr>
          <p:spPr bwMode="auto">
            <a:xfrm>
              <a:off x="5943600" y="6172200"/>
              <a:ext cx="1524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3"/>
            <p:cNvSpPr>
              <a:spLocks noChangeAspect="1" noChangeShapeType="1"/>
            </p:cNvSpPr>
            <p:nvPr/>
          </p:nvSpPr>
          <p:spPr bwMode="auto">
            <a:xfrm>
              <a:off x="5981700" y="62103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4"/>
            <p:cNvSpPr>
              <a:spLocks noChangeAspect="1" noChangeShapeType="1"/>
            </p:cNvSpPr>
            <p:nvPr/>
          </p:nvSpPr>
          <p:spPr bwMode="auto">
            <a:xfrm flipH="1">
              <a:off x="6015038" y="6248400"/>
              <a:ext cx="793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0" y="50292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dirty="0" smtClean="0"/>
              <a:t>0k</a:t>
            </a:r>
            <a:endParaRPr lang="en-US" sz="32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0" y="57912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10k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4953000" y="3581400"/>
            <a:ext cx="3446765" cy="1752600"/>
            <a:chOff x="5181600" y="4724400"/>
            <a:chExt cx="3446765" cy="1752600"/>
          </a:xfrm>
        </p:grpSpPr>
        <p:grpSp>
          <p:nvGrpSpPr>
            <p:cNvPr id="3" name="Group 48"/>
            <p:cNvGrpSpPr/>
            <p:nvPr/>
          </p:nvGrpSpPr>
          <p:grpSpPr>
            <a:xfrm>
              <a:off x="5715000" y="4724400"/>
              <a:ext cx="2209800" cy="1752600"/>
              <a:chOff x="5029200" y="3657600"/>
              <a:chExt cx="2209800" cy="1752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029200" y="3657600"/>
                <a:ext cx="2209800" cy="1752600"/>
                <a:chOff x="2256" y="1968"/>
                <a:chExt cx="1392" cy="110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256" y="2160"/>
                  <a:ext cx="43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288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3072"/>
                  <a:ext cx="96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4724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3927475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181600" y="4825425"/>
              <a:ext cx="623889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48600" y="5105400"/>
              <a:ext cx="779765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620000" y="5410200"/>
              <a:ext cx="0" cy="444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5791200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066800" y="3048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unity gain frequency of the op-amp in this circuit is 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MHz.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3dB frequency of the amplifier?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220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110 kHz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1.8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2"/>
          <p:cNvSpPr>
            <a:spLocks noChangeAspect="1"/>
          </p:cNvSpPr>
          <p:nvPr/>
        </p:nvSpPr>
        <p:spPr bwMode="auto">
          <a:xfrm>
            <a:off x="7315200" y="4572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2"/>
          <p:cNvSpPr>
            <a:spLocks noChangeAspect="1"/>
          </p:cNvSpPr>
          <p:nvPr/>
        </p:nvSpPr>
        <p:spPr bwMode="auto">
          <a:xfrm>
            <a:off x="7315200" y="5334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7239000" y="6096000"/>
            <a:ext cx="304800" cy="152400"/>
            <a:chOff x="5867400" y="6096000"/>
            <a:chExt cx="304800" cy="152400"/>
          </a:xfrm>
        </p:grpSpPr>
        <p:sp>
          <p:nvSpPr>
            <p:cNvPr id="33" name="Line 99"/>
            <p:cNvSpPr>
              <a:spLocks noChangeAspect="1" noChangeShapeType="1"/>
            </p:cNvSpPr>
            <p:nvPr/>
          </p:nvSpPr>
          <p:spPr bwMode="auto">
            <a:xfrm>
              <a:off x="5867400" y="6096000"/>
              <a:ext cx="3048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1"/>
            <p:cNvSpPr>
              <a:spLocks noChangeAspect="1" noChangeShapeType="1"/>
            </p:cNvSpPr>
            <p:nvPr/>
          </p:nvSpPr>
          <p:spPr bwMode="auto">
            <a:xfrm>
              <a:off x="5905500" y="6134100"/>
              <a:ext cx="2286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2"/>
            <p:cNvSpPr>
              <a:spLocks noChangeAspect="1" noChangeShapeType="1"/>
            </p:cNvSpPr>
            <p:nvPr/>
          </p:nvSpPr>
          <p:spPr bwMode="auto">
            <a:xfrm>
              <a:off x="5943600" y="6172200"/>
              <a:ext cx="1524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3"/>
            <p:cNvSpPr>
              <a:spLocks noChangeAspect="1" noChangeShapeType="1"/>
            </p:cNvSpPr>
            <p:nvPr/>
          </p:nvSpPr>
          <p:spPr bwMode="auto">
            <a:xfrm>
              <a:off x="5981700" y="62103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4"/>
            <p:cNvSpPr>
              <a:spLocks noChangeAspect="1" noChangeShapeType="1"/>
            </p:cNvSpPr>
            <p:nvPr/>
          </p:nvSpPr>
          <p:spPr bwMode="auto">
            <a:xfrm flipH="1">
              <a:off x="6015038" y="6248400"/>
              <a:ext cx="793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0" y="4648200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100k</a:t>
            </a:r>
            <a:endParaRPr lang="en-US" sz="32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0" y="54102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10k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4953000" y="3962400"/>
            <a:ext cx="3446765" cy="1752600"/>
            <a:chOff x="5181600" y="4724400"/>
            <a:chExt cx="3446765" cy="1752600"/>
          </a:xfrm>
        </p:grpSpPr>
        <p:grpSp>
          <p:nvGrpSpPr>
            <p:cNvPr id="3" name="Group 48"/>
            <p:cNvGrpSpPr/>
            <p:nvPr/>
          </p:nvGrpSpPr>
          <p:grpSpPr>
            <a:xfrm>
              <a:off x="5715000" y="4724400"/>
              <a:ext cx="2209800" cy="1752600"/>
              <a:chOff x="5029200" y="3657600"/>
              <a:chExt cx="2209800" cy="1752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029200" y="3657600"/>
                <a:ext cx="2209800" cy="1752600"/>
                <a:chOff x="2256" y="1968"/>
                <a:chExt cx="1392" cy="110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256" y="2160"/>
                  <a:ext cx="43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288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3072"/>
                  <a:ext cx="960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4724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3927475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181600" y="4825425"/>
              <a:ext cx="623889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48600" y="5105400"/>
              <a:ext cx="779765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620000" y="5410200"/>
              <a:ext cx="0" cy="444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5791200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066800" y="3048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not replace this circuit with an RC low-pass filter?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1219200"/>
            <a:ext cx="8229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Good idea. The RC filter would be cheaper and more reliable.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No, this circuit has gain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Good idea. The RC filter uses less power.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Depends on how you plan to drive the circuit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Depends of what the circuit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drive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12"/>
          <p:cNvSpPr>
            <a:spLocks noChangeAspect="1"/>
          </p:cNvSpPr>
          <p:nvPr/>
        </p:nvSpPr>
        <p:spPr bwMode="auto">
          <a:xfrm>
            <a:off x="7315200" y="4953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2"/>
          <p:cNvSpPr>
            <a:spLocks noChangeAspect="1"/>
          </p:cNvSpPr>
          <p:nvPr/>
        </p:nvSpPr>
        <p:spPr bwMode="auto">
          <a:xfrm>
            <a:off x="7315200" y="5715000"/>
            <a:ext cx="152400" cy="762000"/>
          </a:xfrm>
          <a:custGeom>
            <a:avLst/>
            <a:gdLst>
              <a:gd name="T0" fmla="*/ 96 w 192"/>
              <a:gd name="T1" fmla="*/ 0 h 960"/>
              <a:gd name="T2" fmla="*/ 96 w 192"/>
              <a:gd name="T3" fmla="*/ 192 h 960"/>
              <a:gd name="T4" fmla="*/ 192 w 192"/>
              <a:gd name="T5" fmla="*/ 240 h 960"/>
              <a:gd name="T6" fmla="*/ 0 w 192"/>
              <a:gd name="T7" fmla="*/ 336 h 960"/>
              <a:gd name="T8" fmla="*/ 192 w 192"/>
              <a:gd name="T9" fmla="*/ 432 h 960"/>
              <a:gd name="T10" fmla="*/ 0 w 192"/>
              <a:gd name="T11" fmla="*/ 528 h 960"/>
              <a:gd name="T12" fmla="*/ 192 w 192"/>
              <a:gd name="T13" fmla="*/ 624 h 960"/>
              <a:gd name="T14" fmla="*/ 0 w 192"/>
              <a:gd name="T15" fmla="*/ 720 h 960"/>
              <a:gd name="T16" fmla="*/ 96 w 192"/>
              <a:gd name="T17" fmla="*/ 768 h 960"/>
              <a:gd name="T18" fmla="*/ 96 w 192"/>
              <a:gd name="T19" fmla="*/ 96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7239000" y="6477000"/>
            <a:ext cx="304800" cy="152400"/>
            <a:chOff x="5867400" y="6096000"/>
            <a:chExt cx="304800" cy="152400"/>
          </a:xfrm>
        </p:grpSpPr>
        <p:sp>
          <p:nvSpPr>
            <p:cNvPr id="33" name="Line 99"/>
            <p:cNvSpPr>
              <a:spLocks noChangeAspect="1" noChangeShapeType="1"/>
            </p:cNvSpPr>
            <p:nvPr/>
          </p:nvSpPr>
          <p:spPr bwMode="auto">
            <a:xfrm>
              <a:off x="5867400" y="6096000"/>
              <a:ext cx="3048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1"/>
            <p:cNvSpPr>
              <a:spLocks noChangeAspect="1" noChangeShapeType="1"/>
            </p:cNvSpPr>
            <p:nvPr/>
          </p:nvSpPr>
          <p:spPr bwMode="auto">
            <a:xfrm>
              <a:off x="5905500" y="6134100"/>
              <a:ext cx="2286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2"/>
            <p:cNvSpPr>
              <a:spLocks noChangeAspect="1" noChangeShapeType="1"/>
            </p:cNvSpPr>
            <p:nvPr/>
          </p:nvSpPr>
          <p:spPr bwMode="auto">
            <a:xfrm>
              <a:off x="5943600" y="6172200"/>
              <a:ext cx="1524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3"/>
            <p:cNvSpPr>
              <a:spLocks noChangeAspect="1" noChangeShapeType="1"/>
            </p:cNvSpPr>
            <p:nvPr/>
          </p:nvSpPr>
          <p:spPr bwMode="auto">
            <a:xfrm>
              <a:off x="5981700" y="62103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4"/>
            <p:cNvSpPr>
              <a:spLocks noChangeAspect="1" noChangeShapeType="1"/>
            </p:cNvSpPr>
            <p:nvPr/>
          </p:nvSpPr>
          <p:spPr bwMode="auto">
            <a:xfrm flipH="1">
              <a:off x="6015038" y="6248400"/>
              <a:ext cx="793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0" y="50292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dirty="0" smtClean="0"/>
              <a:t>0k</a:t>
            </a:r>
            <a:endParaRPr lang="en-US" sz="32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0" y="57912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10k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gain?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-0.5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-0.333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circuit won’t work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bandwidth of this circuit if the op-amp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100 MHz?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3929059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7441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1M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MHz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kHz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circuit won’t work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input impedance of this circuit at low frequencies?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small,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large,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output impedance of this circuit at low frequencies?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small,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large, depends on A of op-amp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10k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315</Words>
  <Application>Microsoft Office PowerPoint</Application>
  <PresentationFormat>On-screen Show (4:3)</PresentationFormat>
  <Paragraphs>150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134</cp:revision>
  <dcterms:created xsi:type="dcterms:W3CDTF">2009-08-26T22:16:04Z</dcterms:created>
  <dcterms:modified xsi:type="dcterms:W3CDTF">2013-09-18T23:05:54Z</dcterms:modified>
</cp:coreProperties>
</file>